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AFE0890-AE5B-407B-8CB5-5C568BF2E4F2}">
          <p14:sldIdLst>
            <p14:sldId id="256"/>
            <p14:sldId id="257"/>
            <p14:sldId id="258"/>
            <p14:sldId id="259"/>
            <p14:sldId id="261"/>
            <p14:sldId id="260"/>
            <p14:sldId id="262"/>
            <p14:sldId id="263"/>
            <p14:sldId id="264"/>
            <p14:sldId id="26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89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3/30/2025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3/30/2025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3/30/2025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58761-4F99-27C5-DE71-9987EFC8EE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b="1" dirty="0" err="1"/>
              <a:t>ArtConnect</a:t>
            </a:r>
            <a:r>
              <a:rPr lang="en-GB" b="1" dirty="0"/>
              <a:t> India</a:t>
            </a:r>
            <a:br>
              <a:rPr lang="en-GB" b="1" dirty="0"/>
            </a:br>
            <a:r>
              <a:rPr lang="en-GB" sz="2000" dirty="0"/>
              <a:t>Uniting Culture Through E-Commerce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CB7DCB-BB9A-9BF4-B850-864E268305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4077054"/>
            <a:ext cx="9440034" cy="1559953"/>
          </a:xfrm>
        </p:spPr>
        <p:txBody>
          <a:bodyPr>
            <a:normAutofit fontScale="85000" lnSpcReduction="20000"/>
          </a:bodyPr>
          <a:lstStyle/>
          <a:p>
            <a:r>
              <a:rPr lang="en-IN" dirty="0"/>
              <a:t>Team </a:t>
            </a:r>
            <a:r>
              <a:rPr lang="en-IN" b="1" dirty="0"/>
              <a:t>“Dragon”</a:t>
            </a:r>
          </a:p>
          <a:p>
            <a:r>
              <a:rPr lang="en-IN" sz="2000" dirty="0"/>
              <a:t>Danda Vamsi Chakradhar</a:t>
            </a:r>
            <a:br>
              <a:rPr lang="en-IN" sz="2000" dirty="0"/>
            </a:br>
            <a:r>
              <a:rPr lang="en-IN" sz="2000" dirty="0"/>
              <a:t>Machiraju Karthikeya </a:t>
            </a:r>
            <a:r>
              <a:rPr lang="en-IN" sz="2000" dirty="0" err="1"/>
              <a:t>Manjunadha</a:t>
            </a:r>
            <a:br>
              <a:rPr lang="en-IN" sz="2000" dirty="0"/>
            </a:br>
            <a:r>
              <a:rPr lang="en-IN" sz="2000" dirty="0" err="1"/>
              <a:t>Vennampalli</a:t>
            </a:r>
            <a:r>
              <a:rPr lang="en-IN" sz="2000" dirty="0"/>
              <a:t> </a:t>
            </a:r>
            <a:r>
              <a:rPr lang="en-IN" sz="2000" dirty="0" err="1"/>
              <a:t>Venkateswarulu</a:t>
            </a:r>
            <a:br>
              <a:rPr lang="en-IN" sz="2000" dirty="0"/>
            </a:br>
            <a:r>
              <a:rPr lang="en-IN" sz="2000" dirty="0"/>
              <a:t>M Santosh Reddy</a:t>
            </a:r>
            <a:br>
              <a:rPr lang="en-IN" sz="2000" dirty="0"/>
            </a:br>
            <a:r>
              <a:rPr lang="en-IN" sz="2000" dirty="0"/>
              <a:t>Puvvada Vamsidhar</a:t>
            </a:r>
          </a:p>
          <a:p>
            <a:endParaRPr lang="en-IN" sz="2000" dirty="0"/>
          </a:p>
          <a:p>
            <a:endParaRPr lang="en-IN" sz="20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42110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2" descr="22,326,203 ilustraciones de stock de Thank you | Depositphotos">
            <a:extLst>
              <a:ext uri="{FF2B5EF4-FFF2-40B4-BE49-F238E27FC236}">
                <a16:creationId xmlns:a16="http://schemas.microsoft.com/office/drawing/2014/main" id="{17DE1FF8-98D9-2933-CCAF-3C5ACD6418C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28" name="Picture 4" descr="Thank You 5 Word Art – Squijoo.com">
            <a:extLst>
              <a:ext uri="{FF2B5EF4-FFF2-40B4-BE49-F238E27FC236}">
                <a16:creationId xmlns:a16="http://schemas.microsoft.com/office/drawing/2014/main" id="{E294F659-C4A8-8AE0-4A4F-7B7C18AB26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6883" y="750345"/>
            <a:ext cx="6938234" cy="5550587"/>
          </a:xfrm>
          <a:prstGeom prst="rect">
            <a:avLst/>
          </a:prstGeom>
          <a:pattFill prst="pct60">
            <a:fgClr>
              <a:schemeClr val="accent1"/>
            </a:fgClr>
            <a:bgClr>
              <a:schemeClr val="tx2"/>
            </a:bgClr>
          </a:pattFill>
        </p:spPr>
      </p:pic>
    </p:spTree>
    <p:extLst>
      <p:ext uri="{BB962C8B-B14F-4D97-AF65-F5344CB8AC3E}">
        <p14:creationId xmlns:p14="http://schemas.microsoft.com/office/powerpoint/2010/main" val="3963616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F1394-1603-AFEB-73CC-6AB0F8753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3200" dirty="0"/>
              <a:t>Documentary on Declining Traditional Arts of India</a:t>
            </a:r>
          </a:p>
        </p:txBody>
      </p:sp>
      <p:pic>
        <p:nvPicPr>
          <p:cNvPr id="4" name="videoplayback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13D644AA-5A3D-8E79-1EF7-440AF6C76DA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21496" y="1580050"/>
            <a:ext cx="8538359" cy="4802592"/>
          </a:xfrm>
        </p:spPr>
      </p:pic>
    </p:spTree>
    <p:extLst>
      <p:ext uri="{BB962C8B-B14F-4D97-AF65-F5344CB8AC3E}">
        <p14:creationId xmlns:p14="http://schemas.microsoft.com/office/powerpoint/2010/main" val="2102549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B6F5E-DFB6-CC2E-44E3-C8A207A53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904" y="944776"/>
            <a:ext cx="10353762" cy="654892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FA4F6-7180-B93B-4478-D06F19DD7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1696551"/>
          </a:xfrm>
        </p:spPr>
        <p:txBody>
          <a:bodyPr>
            <a:normAutofit/>
          </a:bodyPr>
          <a:lstStyle/>
          <a:p>
            <a:pPr marL="36900" indent="0" algn="just">
              <a:buNone/>
            </a:pPr>
            <a:r>
              <a:rPr lang="en-GB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India is home to a </a:t>
            </a:r>
            <a:r>
              <a:rPr lang="en-GB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rich and diverse tradition of handicrafts</a:t>
            </a:r>
            <a:r>
              <a:rPr lang="en-GB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each reflecting the unique culture of different regions. From </a:t>
            </a:r>
            <a:r>
              <a:rPr lang="en-GB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Pashmina weaving in Kashmir</a:t>
            </a:r>
            <a:r>
              <a:rPr lang="en-GB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en-GB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Madhubani paintings in Bihar</a:t>
            </a:r>
            <a:r>
              <a:rPr lang="en-GB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these art forms are more than just crafts – they are a legacy passed down through generations. However, with the rise of </a:t>
            </a:r>
            <a:r>
              <a:rPr lang="en-GB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mass production, e-commerce giants, and changing consumer preferences</a:t>
            </a:r>
            <a:r>
              <a:rPr lang="en-GB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these traditional art forms are struggling to survive.</a:t>
            </a:r>
            <a:endParaRPr lang="en-IN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D99267-5105-63FD-9C01-F879C268E6B6}"/>
              </a:ext>
            </a:extLst>
          </p:cNvPr>
          <p:cNvSpPr txBox="1"/>
          <p:nvPr/>
        </p:nvSpPr>
        <p:spPr>
          <a:xfrm>
            <a:off x="913795" y="4279337"/>
            <a:ext cx="103978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India's traditional handicrafts are struggling as artisans face </a:t>
            </a:r>
            <a:r>
              <a:rPr lang="en-GB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low demand, unfair earnings, and limited digital reach</a:t>
            </a:r>
            <a:r>
              <a:rPr lang="en-GB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 Middlemen take a significant share of profits, while </a:t>
            </a:r>
            <a:r>
              <a:rPr lang="en-GB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mass-produced imitations</a:t>
            </a:r>
            <a:r>
              <a:rPr lang="en-GB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make it harder for consumers to find authentic crafts. With </a:t>
            </a:r>
            <a:r>
              <a:rPr lang="en-GB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financial insecurity and fewer opportunities</a:t>
            </a:r>
            <a:r>
              <a:rPr lang="en-GB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younger generations are moving away from these trades, putting </a:t>
            </a:r>
            <a:r>
              <a:rPr lang="en-GB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many traditional art forms at risk of extinction</a:t>
            </a:r>
            <a:r>
              <a:rPr lang="en-GB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and leading to a </a:t>
            </a:r>
            <a:r>
              <a:rPr lang="en-GB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major loss of cultural heritage</a:t>
            </a:r>
            <a:r>
              <a:rPr lang="en-GB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4D6F33-FDE3-2DE4-E502-09761B4BBE59}"/>
              </a:ext>
            </a:extLst>
          </p:cNvPr>
          <p:cNvSpPr txBox="1"/>
          <p:nvPr/>
        </p:nvSpPr>
        <p:spPr>
          <a:xfrm>
            <a:off x="4136313" y="3561781"/>
            <a:ext cx="4125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3956079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BA35B-105F-614B-257D-0FD91802D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Uniqueness of Our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12507-52C8-44A3-C367-F12EBE149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Aggregator Model</a:t>
            </a: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– Unlike individual artisan platforms, you </a:t>
            </a:r>
            <a:r>
              <a:rPr lang="en-IN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partner with local websites</a:t>
            </a: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making it scalable.</a:t>
            </a: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Transparency with QR Codes</a:t>
            </a: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– Customers can scan a </a:t>
            </a:r>
            <a:r>
              <a:rPr lang="en-IN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QR code on each product</a:t>
            </a: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to see the artist’s name, price paid, and creation date.</a:t>
            </a: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Cultural Storytelling</a:t>
            </a: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– Each product page will feature the </a:t>
            </a:r>
            <a:r>
              <a:rPr lang="en-IN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history, artisan profile, and making process</a:t>
            </a: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of the art form.</a:t>
            </a: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 Inventory Handling</a:t>
            </a: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– The platform operates as a </a:t>
            </a:r>
            <a:r>
              <a:rPr lang="en-IN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middleman</a:t>
            </a: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ensuring lower operational costs.</a:t>
            </a:r>
          </a:p>
          <a:p>
            <a:pPr marL="342900" lvl="0" indent="-342900" algn="just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State-Based Promotions</a:t>
            </a: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– Partnered websites can </a:t>
            </a:r>
            <a:r>
              <a:rPr lang="en-IN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run regional promotions</a:t>
            </a: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increasing sales of local art.</a:t>
            </a:r>
          </a:p>
          <a:p>
            <a:pPr algn="just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9074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FD715F-3BA2-81E6-DCF2-445197C255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9C3B3-58BB-C183-CDF9-35509A760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904" y="944776"/>
            <a:ext cx="10353762" cy="654892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Importance of Our Idea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B8A63A-D160-10E6-161C-27EE6261EB7E}"/>
              </a:ext>
            </a:extLst>
          </p:cNvPr>
          <p:cNvSpPr txBox="1"/>
          <p:nvPr/>
        </p:nvSpPr>
        <p:spPr>
          <a:xfrm>
            <a:off x="913795" y="4279337"/>
            <a:ext cx="9596426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17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Increased Sales &amp; Visibility – Local artisans get nationwide exposure, leading to higher demand.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17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Fair &amp; Direct Earnings – No middlemen, ensuring higher profits for artisans.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17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Consumer Trust &amp; Engagement – Storytelling and transparency build a deeper connection with buyers.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17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Encouraging Future Generations – Financial stability attracts younger artisans to sustain the craft.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17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Sustainable &amp; Ethical Business – Promotes eco-friendly, handcrafted products over mass production.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CB3090-9B13-C2DB-B39A-E9362B1B93F5}"/>
              </a:ext>
            </a:extLst>
          </p:cNvPr>
          <p:cNvSpPr txBox="1"/>
          <p:nvPr/>
        </p:nvSpPr>
        <p:spPr>
          <a:xfrm>
            <a:off x="4136313" y="3561781"/>
            <a:ext cx="4125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Impact on Society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A41DE8-EAEA-F9C0-5478-D713A1CA8E7B}"/>
              </a:ext>
            </a:extLst>
          </p:cNvPr>
          <p:cNvSpPr txBox="1"/>
          <p:nvPr/>
        </p:nvSpPr>
        <p:spPr>
          <a:xfrm>
            <a:off x="913795" y="1895836"/>
            <a:ext cx="95964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16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Preserving Cultural Heritage</a:t>
            </a:r>
            <a:r>
              <a:rPr lang="en-IN" sz="16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– Revives and sustains India’s traditional art forms.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16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Empowering Local Artisans</a:t>
            </a:r>
            <a:r>
              <a:rPr lang="en-IN" sz="16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– Provides a </a:t>
            </a:r>
            <a:r>
              <a:rPr lang="en-IN" sz="16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fair-trade</a:t>
            </a:r>
            <a:r>
              <a:rPr lang="en-IN" sz="16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platform ensuring direct profits.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16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Bridging the Digital Gap</a:t>
            </a:r>
            <a:r>
              <a:rPr lang="en-IN" sz="16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– Connects artisans with a </a:t>
            </a:r>
            <a:r>
              <a:rPr lang="en-IN" sz="16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wider online audience</a:t>
            </a:r>
            <a:r>
              <a:rPr lang="en-IN" sz="16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16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Enhancing Transparency</a:t>
            </a:r>
            <a:r>
              <a:rPr lang="en-IN" sz="16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– QR codes ensure </a:t>
            </a:r>
            <a:r>
              <a:rPr lang="en-IN" sz="16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authenticity, fair pricing, and artist recognition</a:t>
            </a:r>
            <a:r>
              <a:rPr lang="en-IN" sz="16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16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Boosting Economic Growth</a:t>
            </a:r>
            <a:r>
              <a:rPr lang="en-IN" sz="16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– Strengthens the </a:t>
            </a:r>
            <a:r>
              <a:rPr lang="en-IN" sz="16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handicraft industry</a:t>
            </a:r>
            <a:r>
              <a:rPr lang="en-IN" sz="16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creating sustainable livelihoods.</a:t>
            </a:r>
          </a:p>
          <a:p>
            <a:pPr algn="just"/>
            <a:endParaRPr lang="en-IN" sz="16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5708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5ADAB-3BDE-FFF2-7D5C-A305A67A6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525331"/>
            <a:ext cx="10353762" cy="970450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DA521-2205-A114-BDDA-0C9394FEA3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657145"/>
            <a:ext cx="11043330" cy="5125551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🔹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1: Collaboration with Local Artisan Websites</a:t>
            </a:r>
            <a:b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Partner with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local e-commerce websites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sell traditional handicrafts.</a:t>
            </a:r>
            <a:b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Integrate their product listings into our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centralized platform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wider reach.</a:t>
            </a:r>
          </a:p>
          <a:p>
            <a:pPr>
              <a:buNone/>
            </a:pP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🔹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2: Centralized Artistry Platform</a:t>
            </a:r>
            <a:b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Our website acts as a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one-stop destination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showcasing handicrafts from all partnered local websites.</a:t>
            </a:r>
            <a:b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Each product page includes:</a:t>
            </a:r>
            <a:b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Cultural storytelling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engage buyers.</a:t>
            </a:r>
            <a:b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QR Code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ensuring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authenticity, artisan details, and pricing transparency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None/>
            </a:pP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🔹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3: Customer Orders the Product</a:t>
            </a:r>
            <a:b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Customers browse and place orders directly on our platform.</a:t>
            </a:r>
            <a:b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Order details (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name, address, contact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are automatically forwarded to the respective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website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None/>
            </a:pP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🔹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4: Order Processing by Local Websites</a:t>
            </a:r>
            <a:b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The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partnered local website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handles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packaging and shipping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directly to the customer.</a:t>
            </a:r>
            <a:b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We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 not manage inventory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ensuring a lightweight, scalable model.</a:t>
            </a:r>
          </a:p>
        </p:txBody>
      </p:sp>
    </p:spTree>
    <p:extLst>
      <p:ext uri="{BB962C8B-B14F-4D97-AF65-F5344CB8AC3E}">
        <p14:creationId xmlns:p14="http://schemas.microsoft.com/office/powerpoint/2010/main" val="1868883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EB16F-C78C-4357-0605-0F61EC74F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DDB32-5BC2-F965-A0DA-FA9B11651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🔹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5: Secure Payment Distribution</a:t>
            </a:r>
            <a:b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80-90%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the payment is transferred to the respective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website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10-20%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retained as a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platform &amp; promotional fee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sustain and grow the business.</a:t>
            </a:r>
          </a:p>
          <a:p>
            <a:pPr>
              <a:buNone/>
            </a:pP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🔹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6: Marketing &amp; Promotions</a:t>
            </a:r>
            <a:b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We provide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free and paid promotions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partnered websites by:</a:t>
            </a:r>
            <a:b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Running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targeted social media &amp; influencer campaigns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Boosting specific crafts based on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festivals, trends, and state-wise promotions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Enhancing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SEO &amp; digital reach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drive traffic to the products.</a:t>
            </a:r>
          </a:p>
          <a:p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🔹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7: Scaling &amp; Expansion</a:t>
            </a:r>
            <a:b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Onboarding more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websites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different states to expand product variety.</a:t>
            </a:r>
            <a:b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Encouraging </a:t>
            </a:r>
            <a:r>
              <a:rPr lang="en-GB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regional digital adoption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artisans via website integrations.</a:t>
            </a:r>
          </a:p>
          <a:p>
            <a:endParaRPr lang="en-IN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1949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B9D4C-9EA3-441A-2089-93DA79847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Feasibility and Scalability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CD861-D9C0-A3F3-A6C1-56DE3A756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522675"/>
            <a:ext cx="10353762" cy="4058751"/>
          </a:xfrm>
        </p:spPr>
        <p:txBody>
          <a:bodyPr>
            <a:normAutofit/>
          </a:bodyPr>
          <a:lstStyle/>
          <a:p>
            <a:pPr algn="just"/>
            <a:r>
              <a:rPr lang="en-IN" sz="17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Growing Market for Handmade Products</a:t>
            </a:r>
            <a:r>
              <a:rPr lang="en-IN" sz="17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– The Indian handicraft market is expected to grow at </a:t>
            </a:r>
            <a:r>
              <a:rPr lang="en-IN" sz="17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10% CAGR</a:t>
            </a:r>
            <a:r>
              <a:rPr lang="en-IN" sz="17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due to increasing demand.</a:t>
            </a:r>
          </a:p>
          <a:p>
            <a:pPr algn="just"/>
            <a:r>
              <a:rPr lang="en-IN" sz="17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Low Operational Costs</a:t>
            </a:r>
            <a:r>
              <a:rPr lang="en-IN" sz="17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– No need to manage warehouses or logistics, reducing overhead costs.</a:t>
            </a:r>
          </a:p>
          <a:p>
            <a:pPr algn="just"/>
            <a:r>
              <a:rPr lang="en-IN" sz="17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Tech Integration Possible</a:t>
            </a:r>
            <a:r>
              <a:rPr lang="en-IN" sz="17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– SAP Commerce Cloud, Shopify, or custom development can support the aggregator model.</a:t>
            </a:r>
          </a:p>
          <a:p>
            <a:pPr algn="just"/>
            <a:r>
              <a:rPr lang="en-IN" sz="17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Government Support</a:t>
            </a:r>
            <a:r>
              <a:rPr lang="en-IN" sz="17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– Initiatives like </a:t>
            </a:r>
            <a:r>
              <a:rPr lang="en-IN" sz="17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Make in India, TRIFED, and ODOP (One District One Product)</a:t>
            </a:r>
            <a:r>
              <a:rPr lang="en-IN" sz="17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can help in artisan onboarding.</a:t>
            </a:r>
          </a:p>
          <a:p>
            <a:r>
              <a:rPr lang="en-IN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Expand Partnerships</a:t>
            </a:r>
            <a:r>
              <a:rPr lang="en-I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Onboard more local websites across states.</a:t>
            </a:r>
          </a:p>
          <a:p>
            <a:r>
              <a:rPr lang="en-IN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&amp; Mobile App</a:t>
            </a:r>
            <a:r>
              <a:rPr lang="en-I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Smart recommendations &amp; better accessibility.</a:t>
            </a:r>
          </a:p>
          <a:p>
            <a:r>
              <a:rPr lang="en-IN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Reach</a:t>
            </a:r>
            <a:r>
              <a:rPr lang="en-I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Enable international shipping. </a:t>
            </a:r>
          </a:p>
          <a:p>
            <a:r>
              <a:rPr lang="en-IN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Festival &amp; Influencer Marketing</a:t>
            </a:r>
            <a:r>
              <a:rPr lang="en-I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Boost sales through seasonal &amp; social media campaigns.</a:t>
            </a:r>
          </a:p>
        </p:txBody>
      </p:sp>
    </p:spTree>
    <p:extLst>
      <p:ext uri="{BB962C8B-B14F-4D97-AF65-F5344CB8AC3E}">
        <p14:creationId xmlns:p14="http://schemas.microsoft.com/office/powerpoint/2010/main" val="1089108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58ED3-916D-95AA-F516-E8E0F0B6C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Competitive Analysis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0A18022-6D98-5089-FEB4-537100DCE0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6257765"/>
              </p:ext>
            </p:extLst>
          </p:nvPr>
        </p:nvGraphicFramePr>
        <p:xfrm>
          <a:off x="914400" y="1731962"/>
          <a:ext cx="10353675" cy="4577398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070735">
                  <a:extLst>
                    <a:ext uri="{9D8B030D-6E8A-4147-A177-3AD203B41FA5}">
                      <a16:colId xmlns:a16="http://schemas.microsoft.com/office/drawing/2014/main" val="1188691738"/>
                    </a:ext>
                  </a:extLst>
                </a:gridCol>
                <a:gridCol w="2070735">
                  <a:extLst>
                    <a:ext uri="{9D8B030D-6E8A-4147-A177-3AD203B41FA5}">
                      <a16:colId xmlns:a16="http://schemas.microsoft.com/office/drawing/2014/main" val="3578965578"/>
                    </a:ext>
                  </a:extLst>
                </a:gridCol>
                <a:gridCol w="2070735">
                  <a:extLst>
                    <a:ext uri="{9D8B030D-6E8A-4147-A177-3AD203B41FA5}">
                      <a16:colId xmlns:a16="http://schemas.microsoft.com/office/drawing/2014/main" val="3988002107"/>
                    </a:ext>
                  </a:extLst>
                </a:gridCol>
                <a:gridCol w="2070735">
                  <a:extLst>
                    <a:ext uri="{9D8B030D-6E8A-4147-A177-3AD203B41FA5}">
                      <a16:colId xmlns:a16="http://schemas.microsoft.com/office/drawing/2014/main" val="3161569482"/>
                    </a:ext>
                  </a:extLst>
                </a:gridCol>
                <a:gridCol w="2070735">
                  <a:extLst>
                    <a:ext uri="{9D8B030D-6E8A-4147-A177-3AD203B41FA5}">
                      <a16:colId xmlns:a16="http://schemas.microsoft.com/office/drawing/2014/main" val="1104820068"/>
                    </a:ext>
                  </a:extLst>
                </a:gridCol>
              </a:tblGrid>
              <a:tr h="653914"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Our Platform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Craftsvilla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Amazon </a:t>
                      </a:r>
                      <a:r>
                        <a:rPr lang="en-IN" sz="17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Karigar</a:t>
                      </a:r>
                      <a:endParaRPr lang="en-IN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India Craft House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2778469"/>
                  </a:ext>
                </a:extLst>
              </a:tr>
              <a:tr h="653914"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Aggregator 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Partners with local sites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Own inventory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Direct Sales 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Direct Artisan sales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2595622"/>
                  </a:ext>
                </a:extLst>
              </a:tr>
              <a:tr h="653914"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Transparency (QR Code)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5848033"/>
                  </a:ext>
                </a:extLst>
              </a:tr>
              <a:tr h="653914"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Cultural Storytelling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4945727"/>
                  </a:ext>
                </a:extLst>
              </a:tr>
              <a:tr h="653914"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State Wise Promotions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4465482"/>
                  </a:ext>
                </a:extLst>
              </a:tr>
              <a:tr h="653914"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Global Reach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6367314"/>
                  </a:ext>
                </a:extLst>
              </a:tr>
              <a:tr h="653914"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Fair Artisan Payment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Directly Visible to customers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Indirect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Indirect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Direct but no Transparency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7471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19224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54</TotalTime>
  <Words>934</Words>
  <Application>Microsoft Office PowerPoint</Application>
  <PresentationFormat>Widescreen</PresentationFormat>
  <Paragraphs>81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Calisto MT</vt:lpstr>
      <vt:lpstr>Times New Roman</vt:lpstr>
      <vt:lpstr>Wingdings</vt:lpstr>
      <vt:lpstr>Wingdings 2</vt:lpstr>
      <vt:lpstr>Slate</vt:lpstr>
      <vt:lpstr>ArtConnect India Uniting Culture Through E-Commerce</vt:lpstr>
      <vt:lpstr>Documentary on Declining Traditional Arts of India</vt:lpstr>
      <vt:lpstr>Introduction</vt:lpstr>
      <vt:lpstr>Uniqueness of Our Idea</vt:lpstr>
      <vt:lpstr>Importance of Our Idea</vt:lpstr>
      <vt:lpstr>Workflow</vt:lpstr>
      <vt:lpstr>Workflow</vt:lpstr>
      <vt:lpstr>Feasibility and Scalability</vt:lpstr>
      <vt:lpstr>Competitive Analysis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Puvvada Vamsidhar</dc:creator>
  <cp:lastModifiedBy>Puvvada Vamsidhar</cp:lastModifiedBy>
  <cp:revision>1</cp:revision>
  <dcterms:created xsi:type="dcterms:W3CDTF">2025-03-30T09:36:01Z</dcterms:created>
  <dcterms:modified xsi:type="dcterms:W3CDTF">2025-03-30T10:30:18Z</dcterms:modified>
</cp:coreProperties>
</file>

<file path=docProps/thumbnail.jpeg>
</file>